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handoutMasterIdLst>
    <p:handoutMasterId r:id="rId22"/>
  </p:handoutMasterIdLst>
  <p:sldIdLst>
    <p:sldId id="256" r:id="rId3"/>
    <p:sldId id="260" r:id="rId4"/>
    <p:sldId id="262" r:id="rId5"/>
    <p:sldId id="263" r:id="rId6"/>
    <p:sldId id="257" r:id="rId7"/>
    <p:sldId id="258" r:id="rId8"/>
    <p:sldId id="264" r:id="rId9"/>
    <p:sldId id="278" r:id="rId10"/>
    <p:sldId id="281" r:id="rId11"/>
    <p:sldId id="268" r:id="rId12"/>
    <p:sldId id="267" r:id="rId13"/>
    <p:sldId id="273" r:id="rId14"/>
    <p:sldId id="261" r:id="rId15"/>
    <p:sldId id="269" r:id="rId16"/>
    <p:sldId id="272" r:id="rId18"/>
    <p:sldId id="274" r:id="rId19"/>
    <p:sldId id="276" r:id="rId20"/>
    <p:sldId id="279" r:id="rId21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4" userDrawn="1">
          <p15:clr>
            <a:srgbClr val="A4A3A4"/>
          </p15:clr>
        </p15:guide>
        <p15:guide id="2" pos="38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74"/>
        <p:guide pos="381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0935" y="312420"/>
            <a:ext cx="10080625" cy="30073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530" y="2999740"/>
            <a:ext cx="9030970" cy="34772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09575" y="312420"/>
            <a:ext cx="6096000" cy="10998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/>
              <a:t>实例分割篇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Backbone</a:t>
            </a:r>
            <a:br>
              <a:rPr lang="en-US" altLang="zh-CN"/>
            </a:br>
            <a:br>
              <a:rPr lang="en-US" altLang="zh-CN"/>
            </a:br>
            <a:r>
              <a:rPr lang="en-US" altLang="zh-CN"/>
              <a:t>ResNet101 + FPN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FPN</a:t>
            </a:r>
            <a:r>
              <a:rPr lang="zh-CN" altLang="en-US"/>
              <a:t>是什么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深层网络容易响应语义特征，浅层网络容易响应图像特征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315" y="2745740"/>
            <a:ext cx="6055995" cy="34315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765" y="224155"/>
            <a:ext cx="5182235" cy="20561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475" y="2562860"/>
            <a:ext cx="5086350" cy="41433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</a:t>
            </a:r>
            <a:r>
              <a:rPr lang="zh-CN" altLang="en-US"/>
              <a:t>，RPN</a:t>
            </a:r>
            <a:endParaRPr lang="zh-CN" altLang="en-US"/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580" y="1334770"/>
            <a:ext cx="5107940" cy="47726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Anchor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63905" y="1288415"/>
            <a:ext cx="10466070" cy="50457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05005" cy="67754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r>
              <a:rPr lang="en-US" altLang="zh-CN"/>
              <a:t>ROI </a:t>
            </a:r>
            <a:r>
              <a:rPr lang="en-US" altLang="zh-CN"/>
              <a:t>Pooling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0260" y="2392045"/>
            <a:ext cx="2066925" cy="38671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661025" y="1973580"/>
            <a:ext cx="3374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ROI</a:t>
            </a:r>
            <a:r>
              <a:rPr lang="en-US" altLang="zh-CN"/>
              <a:t>Align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725" y="2453640"/>
            <a:ext cx="1676400" cy="36385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Mask-R-CNN</a:t>
            </a:r>
            <a:r>
              <a:rPr lang="zh-CN" altLang="en-US"/>
              <a:t>损失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41140" y="469265"/>
            <a:ext cx="5029200" cy="904875"/>
          </a:xfrm>
          <a:prstGeom prst="rect">
            <a:avLst/>
          </a:prstGeom>
        </p:spPr>
      </p:pic>
      <p:pic>
        <p:nvPicPr>
          <p:cNvPr id="5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370" y="1462405"/>
            <a:ext cx="5107940" cy="47726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Mask</a:t>
            </a:r>
            <a:r>
              <a:rPr lang="zh-CN" altLang="en-US"/>
              <a:t>的</a:t>
            </a:r>
            <a:r>
              <a:rPr lang="zh-CN" altLang="en-US"/>
              <a:t>损失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895" y="1584325"/>
            <a:ext cx="10973435" cy="39166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Mask</a:t>
            </a:r>
            <a:r>
              <a:rPr lang="zh-CN" altLang="en-US"/>
              <a:t>分支</a:t>
            </a:r>
            <a:r>
              <a:rPr lang="zh-CN" altLang="en-US"/>
              <a:t>预测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8450" y="1280160"/>
            <a:ext cx="11640185" cy="425894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59255" y="526415"/>
            <a:ext cx="7592060" cy="61912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65605" y="93345"/>
            <a:ext cx="7962900" cy="3335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260" y="3360420"/>
            <a:ext cx="8963025" cy="23990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77060" y="5880735"/>
            <a:ext cx="8829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Mask R-CNN不仅能够同时进行目标检测与分割，还能很容易地扩展到其他任务中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46710" y="4533265"/>
            <a:ext cx="12261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分割</a:t>
            </a:r>
            <a:endParaRPr lang="zh-CN" altLang="en-US"/>
          </a:p>
          <a:p>
            <a:r>
              <a:rPr lang="zh-CN" altLang="en-US"/>
              <a:t>两大分类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95275" y="1960880"/>
            <a:ext cx="12388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CV</a:t>
            </a:r>
            <a:br>
              <a:rPr lang="en-US" altLang="zh-CN"/>
            </a:br>
            <a:r>
              <a:rPr lang="zh-CN" altLang="en-US"/>
              <a:t>三大任务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效果图</a:t>
            </a:r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1710690"/>
            <a:ext cx="3876675" cy="4011930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719580" y="996950"/>
            <a:ext cx="2857500" cy="14287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440" y="2010410"/>
            <a:ext cx="4326255" cy="34124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内容占位符 2"/>
          <p:cNvSpPr>
            <a:spLocks noGrp="1"/>
          </p:cNvSpPr>
          <p:nvPr/>
        </p:nvSpPr>
        <p:spPr>
          <a:xfrm>
            <a:off x="647700" y="129413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rgbClr val="FF0000"/>
                </a:solidFill>
              </a:rPr>
              <a:t>MASK-RCNN</a:t>
            </a:r>
            <a:r>
              <a:rPr lang="zh-CN" altLang="en-US">
                <a:solidFill>
                  <a:srgbClr val="FF0000"/>
                </a:solidFill>
              </a:rPr>
              <a:t>全家桶</a:t>
            </a:r>
            <a:endParaRPr lang="zh-CN" altLang="en-US">
              <a:solidFill>
                <a:srgbClr val="FF0000"/>
              </a:solidFill>
            </a:endParaRPr>
          </a:p>
          <a:p>
            <a:endParaRPr lang="zh-CN" altLang="en-US"/>
          </a:p>
          <a:p>
            <a:r>
              <a:rPr lang="en-US" altLang="zh-CN"/>
              <a:t>RCNN Selective Search+</a:t>
            </a:r>
            <a:r>
              <a:rPr lang="zh-CN" altLang="en-US">
                <a:sym typeface="+mn-ea"/>
              </a:rPr>
              <a:t>裁剪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拉伸图片</a:t>
            </a:r>
            <a:r>
              <a:rPr lang="en-US" altLang="zh-CN">
                <a:sym typeface="+mn-ea"/>
              </a:rPr>
              <a:t>+</a:t>
            </a:r>
            <a:r>
              <a:rPr lang="zh-CN" altLang="en-US">
                <a:sym typeface="+mn-ea"/>
              </a:rPr>
              <a:t>卷积</a:t>
            </a:r>
            <a:r>
              <a:rPr lang="en-US" altLang="zh-CN">
                <a:sym typeface="+mn-ea"/>
              </a:rPr>
              <a:t>+</a:t>
            </a:r>
            <a:r>
              <a:rPr lang="zh-CN" altLang="en-US">
                <a:sym typeface="+mn-ea"/>
              </a:rPr>
              <a:t>分类</a:t>
            </a:r>
            <a:r>
              <a:rPr lang="en-US" altLang="zh-CN">
                <a:sym typeface="+mn-ea"/>
              </a:rPr>
              <a:t>+</a:t>
            </a:r>
            <a:r>
              <a:rPr lang="zh-CN" altLang="en-US">
                <a:sym typeface="+mn-ea"/>
              </a:rPr>
              <a:t>回归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Fast-R-CNN  </a:t>
            </a:r>
            <a:r>
              <a:rPr lang="zh-CN" altLang="en-US"/>
              <a:t>先卷积得到特征图</a:t>
            </a:r>
            <a:r>
              <a:rPr lang="en-US" altLang="zh-CN"/>
              <a:t>+Selective Search+ROI pooling</a:t>
            </a:r>
            <a:endParaRPr lang="en-US" altLang="zh-CN"/>
          </a:p>
          <a:p>
            <a:endParaRPr lang="en-US" altLang="zh-CN"/>
          </a:p>
          <a:p>
            <a:r>
              <a:rPr lang="en-US" altLang="zh-CN">
                <a:sym typeface="+mn-ea"/>
              </a:rPr>
              <a:t>Faster-R-CNN   RPN</a:t>
            </a:r>
            <a:r>
              <a:rPr lang="en-US" altLang="zh-CN">
                <a:sym typeface="+mn-ea"/>
              </a:rPr>
              <a:t>+ROI pooling</a:t>
            </a:r>
            <a:endParaRPr lang="en-US" altLang="zh-CN"/>
          </a:p>
          <a:p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MASK-R-CNN  RPN+ROI Align+Mask Branch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640" y="0"/>
            <a:ext cx="12113895" cy="66090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655" y="0"/>
            <a:ext cx="12161520" cy="64255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38735"/>
            <a:ext cx="12120880" cy="68192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3860165" y="521970"/>
            <a:ext cx="2857500" cy="1428750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4667250" y="2714625"/>
            <a:ext cx="2857500" cy="14287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95" y="1136650"/>
            <a:ext cx="9944100" cy="53092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26720" y="431165"/>
            <a:ext cx="2092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Mask-R-</a:t>
            </a:r>
            <a:r>
              <a:rPr lang="en-US" altLang="zh-CN"/>
              <a:t>CNN</a:t>
            </a:r>
            <a:endParaRPr lang="en-US" altLang="zh-C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内容占位符 2"/>
          <p:cNvSpPr>
            <a:spLocks noGrp="1"/>
          </p:cNvSpPr>
          <p:nvPr/>
        </p:nvSpPr>
        <p:spPr>
          <a:xfrm>
            <a:off x="647700" y="129413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rgbClr val="FF0000"/>
                </a:solidFill>
              </a:rPr>
              <a:t>MASK-RCNN</a:t>
            </a:r>
            <a:r>
              <a:rPr lang="zh-CN" altLang="en-US">
                <a:solidFill>
                  <a:srgbClr val="FF0000"/>
                </a:solidFill>
              </a:rPr>
              <a:t>全家桶</a:t>
            </a:r>
            <a:endParaRPr lang="zh-CN" altLang="en-US">
              <a:solidFill>
                <a:srgbClr val="FF0000"/>
              </a:solidFill>
            </a:endParaRPr>
          </a:p>
          <a:p>
            <a:endParaRPr lang="zh-CN" altLang="en-US"/>
          </a:p>
          <a:p>
            <a:r>
              <a:rPr lang="en-US" altLang="zh-CN"/>
              <a:t>RCNN Selective Search+</a:t>
            </a:r>
            <a:r>
              <a:rPr lang="zh-CN" altLang="en-US">
                <a:sym typeface="+mn-ea"/>
              </a:rPr>
              <a:t>裁剪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拉伸图片</a:t>
            </a:r>
            <a:r>
              <a:rPr lang="en-US" altLang="zh-CN">
                <a:sym typeface="+mn-ea"/>
              </a:rPr>
              <a:t>+</a:t>
            </a:r>
            <a:r>
              <a:rPr lang="zh-CN" altLang="en-US">
                <a:sym typeface="+mn-ea"/>
              </a:rPr>
              <a:t>卷积</a:t>
            </a:r>
            <a:r>
              <a:rPr lang="en-US" altLang="zh-CN">
                <a:sym typeface="+mn-ea"/>
              </a:rPr>
              <a:t>+</a:t>
            </a:r>
            <a:r>
              <a:rPr lang="zh-CN" altLang="en-US">
                <a:sym typeface="+mn-ea"/>
              </a:rPr>
              <a:t>分类</a:t>
            </a:r>
            <a:r>
              <a:rPr lang="en-US" altLang="zh-CN">
                <a:sym typeface="+mn-ea"/>
              </a:rPr>
              <a:t>+</a:t>
            </a:r>
            <a:r>
              <a:rPr lang="zh-CN" altLang="en-US">
                <a:sym typeface="+mn-ea"/>
              </a:rPr>
              <a:t>回归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Fast-R-CNN  </a:t>
            </a:r>
            <a:r>
              <a:rPr lang="zh-CN" altLang="en-US"/>
              <a:t>先卷积得到特征图</a:t>
            </a:r>
            <a:r>
              <a:rPr lang="en-US" altLang="zh-CN"/>
              <a:t>+Selective Search+ROI pooling</a:t>
            </a:r>
            <a:endParaRPr lang="en-US" altLang="zh-CN"/>
          </a:p>
          <a:p>
            <a:endParaRPr lang="en-US" altLang="zh-CN"/>
          </a:p>
          <a:p>
            <a:r>
              <a:rPr lang="en-US" altLang="zh-CN">
                <a:sym typeface="+mn-ea"/>
              </a:rPr>
              <a:t>Faster-R-CNN   RPN</a:t>
            </a:r>
            <a:r>
              <a:rPr lang="en-US" altLang="zh-CN">
                <a:sym typeface="+mn-ea"/>
              </a:rPr>
              <a:t>+ROI pooling</a:t>
            </a:r>
            <a:endParaRPr lang="en-US" altLang="zh-CN"/>
          </a:p>
          <a:p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MASK-R-CNN  RPN+ROI Align</a:t>
            </a:r>
            <a:r>
              <a:rPr lang="en-US" altLang="zh-CN">
                <a:sym typeface="+mn-ea"/>
              </a:rPr>
              <a:t>+Mask Branch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PS​​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518</Words>
  <Application>WPS 演示</Application>
  <PresentationFormat>宽屏</PresentationFormat>
  <Paragraphs>54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Arial</vt:lpstr>
      <vt:lpstr>宋体</vt:lpstr>
      <vt:lpstr>Wingdings</vt:lpstr>
      <vt:lpstr>Arial Black</vt:lpstr>
      <vt:lpstr>微软雅黑</vt:lpstr>
      <vt:lpstr>Arial Unicode MS</vt:lpstr>
      <vt:lpstr>黑体</vt:lpstr>
      <vt:lpstr>Consolas</vt:lpstr>
      <vt:lpstr>WPS​​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Mask的损失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</cp:lastModifiedBy>
  <cp:revision>4</cp:revision>
  <dcterms:created xsi:type="dcterms:W3CDTF">2023-07-11T07:43:00Z</dcterms:created>
  <dcterms:modified xsi:type="dcterms:W3CDTF">2024-11-27T12:14:21Z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2052-12.8.2.18205</vt:lpwstr>
  </property>
  <property fmtid="{D5CDD505-2E9C-101B-9397-08002B2CF9AE}" pid="3" name="ICV">
    <vt:lpwstr>C4FF2D2BFB1144AD9F0D7B910B1B6063_11</vt:lpwstr>
  </property>
</Properties>
</file>